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306" r:id="rId6"/>
    <p:sldId id="272" r:id="rId7"/>
    <p:sldId id="273" r:id="rId8"/>
    <p:sldId id="263" r:id="rId9"/>
    <p:sldId id="271" r:id="rId10"/>
    <p:sldId id="310" r:id="rId11"/>
    <p:sldId id="305" r:id="rId12"/>
    <p:sldId id="267" r:id="rId13"/>
    <p:sldId id="287" r:id="rId14"/>
    <p:sldId id="311" r:id="rId15"/>
    <p:sldId id="289" r:id="rId16"/>
    <p:sldId id="291" r:id="rId17"/>
    <p:sldId id="288" r:id="rId18"/>
    <p:sldId id="266" r:id="rId19"/>
    <p:sldId id="3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Kerkhof" initials="RK" lastIdx="9" clrIdx="0">
    <p:extLst>
      <p:ext uri="{19B8F6BF-5375-455C-9EA6-DF929625EA0E}">
        <p15:presenceInfo xmlns:p15="http://schemas.microsoft.com/office/powerpoint/2012/main" userId="a1003b5f4fa648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2T11:18:56.834" idx="7">
    <p:pos x="4001" y="1541"/>
    <p:text>Bron haiku Basho: Basho, Geluid van water, Uitgeverij Kairos, 1989</p:text>
    <p:extLst>
      <p:ext uri="{C676402C-5697-4E1C-873F-D02D1690AC5C}">
        <p15:threadingInfo xmlns:p15="http://schemas.microsoft.com/office/powerpoint/2012/main" timeZoneBias="-120"/>
      </p:ext>
    </p:extLst>
  </p:cm>
  <p:cm authorId="1" dt="2019-09-12T11:34:39.168" idx="8">
    <p:pos x="5482" y="2795"/>
    <p:text>Bron haiku Shiki: J. van Tooren, Van de herfst die voorbijgaat, Japanse haiku, Meulenhoff 1996</p:text>
    <p:extLst>
      <p:ext uri="{C676402C-5697-4E1C-873F-D02D1690AC5C}">
        <p15:threadingInfo xmlns:p15="http://schemas.microsoft.com/office/powerpoint/2012/main" timeZoneBias="-120"/>
      </p:ext>
    </p:extLst>
  </p:cm>
  <p:cm authorId="1" dt="2019-09-12T11:36:13.510" idx="9">
    <p:pos x="5892" y="1702"/>
    <p:text>Bron haiku Buson: Op de punt van een tak, Uitgeverijk Kairos, 2002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1T12:03:32.854" idx="6">
    <p:pos x="7102" y="1593"/>
    <p:text>Link: https://www.dbnl.org/tekst/_par009200901_01/_par009200901_01_0021.php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4T16:50:35.621" idx="3">
    <p:pos x="10" y="10"/>
    <p:text>Bron Haiku van Feilin Han:
Vuursteen, Lente 2018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1:30:36.300" idx="4">
    <p:pos x="6864" y="2160"/>
    <p:text>Bron gedicht Basho: De mooiste Japanse haiku's - deel 2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11:59:33.095" idx="5">
    <p:pos x="4873" y="2956"/>
    <p:text>Bron: Vuursteen Zomer 1992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https://www.dbnl.org/tekst/_par009200901_01/_par009200901_01_0021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Haiku schrijven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[Datum]</a:t>
            </a:r>
          </a:p>
          <a:p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</a:rPr>
              <a:t>[naam workshopleider]</a:t>
            </a:r>
          </a:p>
        </p:txBody>
      </p:sp>
    </p:spTree>
    <p:extLst>
      <p:ext uri="{BB962C8B-B14F-4D97-AF65-F5344CB8AC3E}">
        <p14:creationId xmlns:p14="http://schemas.microsoft.com/office/powerpoint/2010/main" val="12035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Haiku in Nederland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xmlns="" id="{27F24223-93E6-4550-A25A-F9B62BD37911}"/>
              </a:ext>
            </a:extLst>
          </p:cNvPr>
          <p:cNvSpPr txBox="1">
            <a:spLocks/>
          </p:cNvSpPr>
          <p:nvPr/>
        </p:nvSpPr>
        <p:spPr>
          <a:xfrm>
            <a:off x="1295402" y="2589607"/>
            <a:ext cx="10218936" cy="36220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Haiku Kring Nederland: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Sinds 1980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Vuursteen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Lokale haiku-kringen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Haiku-bibliotheek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Interessante haiku-dichters: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Luk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Gybels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Onno-Sven Tromp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Nico van den Raad</a:t>
            </a:r>
          </a:p>
        </p:txBody>
      </p:sp>
    </p:spTree>
    <p:extLst>
      <p:ext uri="{BB962C8B-B14F-4D97-AF65-F5344CB8AC3E}">
        <p14:creationId xmlns:p14="http://schemas.microsoft.com/office/powerpoint/2010/main" val="27470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300FED-BB96-4C23-B916-EE3A1661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NEDERLANDSE haiku’s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57CD582-96D5-45B2-9FC2-4E3849FD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56932"/>
            <a:ext cx="3720482" cy="201507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de blauwe reiger</a:t>
            </a:r>
            <a:br>
              <a:rPr lang="nl-NL" sz="1800" dirty="0"/>
            </a:br>
            <a:r>
              <a:rPr lang="nl-NL" sz="1800" dirty="0"/>
              <a:t>hapt met een scherpe snavel</a:t>
            </a:r>
            <a:br>
              <a:rPr lang="nl-NL" sz="1800" dirty="0"/>
            </a:br>
            <a:r>
              <a:rPr lang="nl-NL" sz="1800" dirty="0"/>
              <a:t>zijn spiegelbeeld stuk</a:t>
            </a:r>
          </a:p>
          <a:p>
            <a:pPr marL="0" indent="0">
              <a:buNone/>
            </a:pPr>
            <a:r>
              <a:rPr lang="nl-NL" sz="1400" i="1" dirty="0"/>
              <a:t>Onno-Sven Tromp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D1C268A-7716-4628-8690-8EBB14091A8B}"/>
              </a:ext>
            </a:extLst>
          </p:cNvPr>
          <p:cNvSpPr txBox="1"/>
          <p:nvPr/>
        </p:nvSpPr>
        <p:spPr>
          <a:xfrm>
            <a:off x="1295401" y="4280357"/>
            <a:ext cx="3789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Langs de spoorwegberm</a:t>
            </a:r>
            <a:br>
              <a:rPr lang="nl-NL" dirty="0"/>
            </a:br>
            <a:r>
              <a:rPr lang="nl-NL" dirty="0"/>
              <a:t>halverwege het fietspad</a:t>
            </a:r>
            <a:br>
              <a:rPr lang="nl-NL" dirty="0"/>
            </a:br>
            <a:r>
              <a:rPr lang="nl-NL" dirty="0"/>
              <a:t>een houten kruisje.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/>
              <a:t>Luk </a:t>
            </a:r>
            <a:r>
              <a:rPr lang="nl-NL" sz="1400" i="1" dirty="0" err="1"/>
              <a:t>Gybels</a:t>
            </a:r>
            <a:endParaRPr lang="nl-NL" sz="1400" i="1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759E371-55CE-4487-A21B-E44473BB64F1}"/>
              </a:ext>
            </a:extLst>
          </p:cNvPr>
          <p:cNvSpPr txBox="1"/>
          <p:nvPr/>
        </p:nvSpPr>
        <p:spPr>
          <a:xfrm>
            <a:off x="6096000" y="4280357"/>
            <a:ext cx="46252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zij aan zij staan ze</a:t>
            </a:r>
            <a:br>
              <a:rPr lang="nl-NL" dirty="0"/>
            </a:br>
            <a:r>
              <a:rPr lang="nl-NL" dirty="0"/>
              <a:t>wachtend op hun verlosser</a:t>
            </a:r>
            <a:br>
              <a:rPr lang="nl-NL" dirty="0"/>
            </a:br>
            <a:r>
              <a:rPr lang="nl-NL" dirty="0"/>
              <a:t>die vuilcontainers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1400" i="1" dirty="0" err="1"/>
              <a:t>Feilin</a:t>
            </a:r>
            <a:r>
              <a:rPr lang="nl-NL" sz="1400" i="1" dirty="0"/>
              <a:t> Han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8CC32A11-5BB7-4297-B783-3E03CEBB9915}"/>
              </a:ext>
            </a:extLst>
          </p:cNvPr>
          <p:cNvSpPr txBox="1"/>
          <p:nvPr/>
        </p:nvSpPr>
        <p:spPr>
          <a:xfrm>
            <a:off x="1295401" y="2556932"/>
            <a:ext cx="32362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De klokjes zijn nog hoorbaar,</a:t>
            </a:r>
            <a:br>
              <a:rPr lang="nl-NL" dirty="0"/>
            </a:br>
            <a:r>
              <a:rPr lang="nl-NL" dirty="0"/>
              <a:t>‘t Spoor nog niet toegevallen,</a:t>
            </a:r>
            <a:br>
              <a:rPr lang="nl-NL" dirty="0"/>
            </a:br>
            <a:r>
              <a:rPr lang="nl-NL" dirty="0"/>
              <a:t>De kar al lang verdwenen.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/>
              <a:t>J. Slauerhoff (1898 – 1936)</a:t>
            </a:r>
          </a:p>
        </p:txBody>
      </p:sp>
    </p:spTree>
    <p:extLst>
      <p:ext uri="{BB962C8B-B14F-4D97-AF65-F5344CB8AC3E}">
        <p14:creationId xmlns:p14="http://schemas.microsoft.com/office/powerpoint/2010/main" val="3590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Do’s en </a:t>
            </a:r>
            <a:r>
              <a:rPr lang="nl-NL" dirty="0" err="1">
                <a:latin typeface="Stencil" panose="040409050D0802020404" pitchFamily="82" charset="0"/>
              </a:rPr>
              <a:t>don’ts</a:t>
            </a:r>
            <a:endParaRPr lang="nl-NL" dirty="0">
              <a:latin typeface="Stencil" panose="040409050D0802020404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3246" y="2625643"/>
            <a:ext cx="433167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Do’s:</a:t>
            </a:r>
          </a:p>
          <a:p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Zintuiglijk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Sfeer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Wending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Seizoen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5/7/5 lettergrepen (of minder)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564922" y="2625643"/>
            <a:ext cx="433167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Don’ts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Geen beeldspraak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Geen rijm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Geen expliciete emoties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Geen expliciete meningen</a:t>
            </a: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Geen fantasie</a:t>
            </a:r>
          </a:p>
        </p:txBody>
      </p:sp>
    </p:spTree>
    <p:extLst>
      <p:ext uri="{BB962C8B-B14F-4D97-AF65-F5344CB8AC3E}">
        <p14:creationId xmlns:p14="http://schemas.microsoft.com/office/powerpoint/2010/main" val="3394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C9CC1D-4E79-4838-BB67-EE89B0CE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Zintuiglijk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DEFC634-3A4D-4BBB-B546-B9BE05E8FB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62041" y="3429000"/>
            <a:ext cx="3134557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nl-NL" sz="1800" dirty="0"/>
              <a:t>De hele maannacht</a:t>
            </a:r>
            <a:br>
              <a:rPr lang="nl-NL" sz="1800" dirty="0"/>
            </a:br>
            <a:r>
              <a:rPr lang="nl-NL" sz="1800" dirty="0"/>
              <a:t>vult de roep van de koekoek</a:t>
            </a:r>
            <a:br>
              <a:rPr lang="nl-NL" sz="1800" dirty="0"/>
            </a:br>
            <a:r>
              <a:rPr lang="nl-NL" sz="1800" dirty="0"/>
              <a:t>de bamboestruiken.</a:t>
            </a:r>
          </a:p>
          <a:p>
            <a:pPr marL="0" indent="0" fontAlgn="base">
              <a:buNone/>
            </a:pPr>
            <a:r>
              <a:rPr lang="nl-NL" sz="1400" i="1" dirty="0" err="1"/>
              <a:t>Basho</a:t>
            </a:r>
            <a:endParaRPr lang="nl-NL" sz="1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1EB461DD-79A8-47E3-914C-71DCF414EB0C}"/>
              </a:ext>
            </a:extLst>
          </p:cNvPr>
          <p:cNvSpPr txBox="1"/>
          <p:nvPr/>
        </p:nvSpPr>
        <p:spPr>
          <a:xfrm>
            <a:off x="1367161" y="2633010"/>
            <a:ext cx="57616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Wat je kan waarnemen met je 5 zintuigen: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Neus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Tong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6A815C9F-D04B-4A55-ACBB-69A3E43379E7}"/>
              </a:ext>
            </a:extLst>
          </p:cNvPr>
          <p:cNvSpPr txBox="1"/>
          <p:nvPr/>
        </p:nvSpPr>
        <p:spPr>
          <a:xfrm>
            <a:off x="3904813" y="4418114"/>
            <a:ext cx="32362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De kat rekt zich uit</a:t>
            </a:r>
            <a:br>
              <a:rPr lang="nl-NL" dirty="0"/>
            </a:br>
            <a:r>
              <a:rPr lang="nl-NL" dirty="0"/>
              <a:t>op de plankenhouten vloer,</a:t>
            </a:r>
            <a:br>
              <a:rPr lang="nl-NL" dirty="0"/>
            </a:br>
            <a:r>
              <a:rPr lang="nl-NL" dirty="0"/>
              <a:t>de kachel tikt zacht.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/>
              <a:t>Margje Ottevanger</a:t>
            </a:r>
          </a:p>
        </p:txBody>
      </p:sp>
    </p:spTree>
    <p:extLst>
      <p:ext uri="{BB962C8B-B14F-4D97-AF65-F5344CB8AC3E}">
        <p14:creationId xmlns:p14="http://schemas.microsoft.com/office/powerpoint/2010/main" val="26862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C9CC1D-4E79-4838-BB67-EE89B0CE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sfeer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86CC1C2-54C7-4677-918F-DEAA692A050A}"/>
              </a:ext>
            </a:extLst>
          </p:cNvPr>
          <p:cNvSpPr txBox="1"/>
          <p:nvPr/>
        </p:nvSpPr>
        <p:spPr>
          <a:xfrm>
            <a:off x="2144698" y="3429000"/>
            <a:ext cx="39513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ochtendzon</a:t>
            </a:r>
            <a:br>
              <a:rPr lang="nl-NL" dirty="0"/>
            </a:br>
            <a:r>
              <a:rPr lang="nl-NL" dirty="0"/>
              <a:t>droogt het klamme jasje van de</a:t>
            </a:r>
            <a:br>
              <a:rPr lang="nl-NL" dirty="0"/>
            </a:br>
            <a:r>
              <a:rPr lang="nl-NL" dirty="0" err="1"/>
              <a:t>vogelverschikker</a:t>
            </a:r>
            <a:r>
              <a:rPr lang="nl-NL" dirty="0"/>
              <a:t>.</a:t>
            </a:r>
          </a:p>
          <a:p>
            <a:r>
              <a:rPr lang="nl-NL" sz="1400" i="1" dirty="0"/>
              <a:t/>
            </a:r>
            <a:br>
              <a:rPr lang="nl-NL" sz="1400" i="1" dirty="0"/>
            </a:br>
            <a:r>
              <a:rPr lang="nl-NL" sz="1400" i="1" dirty="0"/>
              <a:t>Jos van </a:t>
            </a:r>
            <a:r>
              <a:rPr lang="nl-NL" sz="1400" i="1" dirty="0" err="1"/>
              <a:t>Hest</a:t>
            </a:r>
            <a:endParaRPr lang="nl-NL" sz="1400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10C83150-6B61-4FD6-8C0B-7766E3AB6DA1}"/>
              </a:ext>
            </a:extLst>
          </p:cNvPr>
          <p:cNvSpPr txBox="1"/>
          <p:nvPr/>
        </p:nvSpPr>
        <p:spPr>
          <a:xfrm>
            <a:off x="7172217" y="3428999"/>
            <a:ext cx="28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Laag over de spoorlijn</a:t>
            </a:r>
            <a:br>
              <a:rPr lang="nl-NL" dirty="0"/>
            </a:br>
            <a:r>
              <a:rPr lang="nl-NL" dirty="0"/>
              <a:t>vliegen de wilde ganzen</a:t>
            </a:r>
            <a:br>
              <a:rPr lang="nl-NL" dirty="0"/>
            </a:br>
            <a:r>
              <a:rPr lang="nl-NL" dirty="0"/>
              <a:t>door maan beschenen.</a:t>
            </a:r>
          </a:p>
          <a:p>
            <a:endParaRPr lang="nl-NL" sz="1400" dirty="0"/>
          </a:p>
          <a:p>
            <a:r>
              <a:rPr lang="nl-NL" sz="1400" i="1" dirty="0" err="1"/>
              <a:t>Shiki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2609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B06E81-CCAB-41D9-B73A-239A75F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Wending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8196FCC-37F1-48DF-802B-E564F6A0F694}"/>
              </a:ext>
            </a:extLst>
          </p:cNvPr>
          <p:cNvSpPr txBox="1"/>
          <p:nvPr/>
        </p:nvSpPr>
        <p:spPr>
          <a:xfrm>
            <a:off x="1295402" y="2579340"/>
            <a:ext cx="3285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Naast het ruiterpad</a:t>
            </a:r>
            <a:br>
              <a:rPr lang="nl-NL" dirty="0"/>
            </a:br>
            <a:r>
              <a:rPr lang="nl-NL" dirty="0"/>
              <a:t>staat een paardenbloem in bloei</a:t>
            </a:r>
            <a:br>
              <a:rPr lang="nl-NL" dirty="0"/>
            </a:br>
            <a:r>
              <a:rPr lang="nl-NL" dirty="0"/>
              <a:t>mijn paard vreet hem op.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 err="1"/>
              <a:t>Basho</a:t>
            </a:r>
            <a:endParaRPr lang="nl-NL" sz="1400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BCD2BC1-EA45-4D91-961B-F92A88DA19D3}"/>
              </a:ext>
            </a:extLst>
          </p:cNvPr>
          <p:cNvSpPr txBox="1"/>
          <p:nvPr/>
        </p:nvSpPr>
        <p:spPr>
          <a:xfrm>
            <a:off x="1295402" y="4557165"/>
            <a:ext cx="34729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het museum</a:t>
            </a:r>
            <a:br>
              <a:rPr lang="nl-NL" dirty="0"/>
            </a:br>
            <a:r>
              <a:rPr lang="nl-NL" dirty="0"/>
              <a:t>volgt een suppoost aandachtig</a:t>
            </a:r>
            <a:br>
              <a:rPr lang="nl-NL" dirty="0"/>
            </a:br>
            <a:r>
              <a:rPr lang="nl-NL" dirty="0"/>
              <a:t>een dansend pluisje.</a:t>
            </a:r>
          </a:p>
          <a:p>
            <a:endParaRPr lang="nl-NL" sz="1400" dirty="0"/>
          </a:p>
          <a:p>
            <a:r>
              <a:rPr lang="nl-NL" sz="1400" i="1" dirty="0"/>
              <a:t>Ferre Denis</a:t>
            </a:r>
            <a:endParaRPr lang="nl-NL" i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7F70ACC-5034-4988-B5D9-4DAB435688AF}"/>
              </a:ext>
            </a:extLst>
          </p:cNvPr>
          <p:cNvSpPr txBox="1"/>
          <p:nvPr/>
        </p:nvSpPr>
        <p:spPr>
          <a:xfrm>
            <a:off x="6096000" y="4572002"/>
            <a:ext cx="46247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sterrenhemel –</a:t>
            </a:r>
            <a:br>
              <a:rPr lang="nl-NL" dirty="0"/>
            </a:br>
            <a:r>
              <a:rPr lang="nl-NL" dirty="0"/>
              <a:t>en de vogelverschrikker</a:t>
            </a:r>
            <a:br>
              <a:rPr lang="nl-NL" dirty="0"/>
            </a:br>
            <a:r>
              <a:rPr lang="nl-NL" dirty="0"/>
              <a:t>draagt een zonnehoed.</a:t>
            </a:r>
          </a:p>
          <a:p>
            <a:endParaRPr lang="nl-NL" sz="1400" i="1" dirty="0"/>
          </a:p>
          <a:p>
            <a:r>
              <a:rPr lang="nl-NL" sz="1400" i="1" dirty="0"/>
              <a:t>Jos van </a:t>
            </a:r>
            <a:r>
              <a:rPr lang="nl-NL" sz="1400" i="1" dirty="0" err="1"/>
              <a:t>Hest</a:t>
            </a:r>
            <a:endParaRPr lang="nl-NL" sz="1400" i="1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xmlns="" id="{0A7611E5-6B0E-4FD4-B7C7-A43E505B68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2579340"/>
            <a:ext cx="3134557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nl-NL" sz="1800" dirty="0"/>
              <a:t>In de oude tuin</a:t>
            </a:r>
            <a:br>
              <a:rPr lang="nl-NL" sz="1800" dirty="0"/>
            </a:br>
            <a:r>
              <a:rPr lang="nl-NL" sz="1800" dirty="0"/>
              <a:t>zingt de nachtegaal zijn lied</a:t>
            </a:r>
            <a:br>
              <a:rPr lang="nl-NL" sz="1800" dirty="0"/>
            </a:br>
            <a:r>
              <a:rPr lang="nl-NL" sz="1800" dirty="0"/>
              <a:t>de hele dag lang.</a:t>
            </a:r>
          </a:p>
          <a:p>
            <a:pPr marL="0" indent="0" fontAlgn="base">
              <a:buNone/>
            </a:pPr>
            <a:r>
              <a:rPr lang="nl-NL" sz="1400" i="1" dirty="0" err="1"/>
              <a:t>Buson</a:t>
            </a:r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F41AD2-3273-4EA8-B920-7D817AB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Seizoen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C47EE41-A8ED-4D56-82DB-2933A42474D5}"/>
              </a:ext>
            </a:extLst>
          </p:cNvPr>
          <p:cNvSpPr txBox="1"/>
          <p:nvPr/>
        </p:nvSpPr>
        <p:spPr>
          <a:xfrm>
            <a:off x="1295402" y="2751891"/>
            <a:ext cx="3613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Even bewegen</a:t>
            </a:r>
            <a:br>
              <a:rPr lang="nl-NL" dirty="0"/>
            </a:br>
            <a:r>
              <a:rPr lang="nl-NL" dirty="0"/>
              <a:t>in de eerste morgenbries</a:t>
            </a:r>
            <a:br>
              <a:rPr lang="nl-NL" dirty="0"/>
            </a:br>
            <a:r>
              <a:rPr lang="nl-NL" dirty="0"/>
              <a:t>de rupsenharen.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 err="1"/>
              <a:t>Buson</a:t>
            </a:r>
            <a:endParaRPr lang="nl-NL" sz="1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5931269D-3974-43A2-A8F8-2E350A69B273}"/>
              </a:ext>
            </a:extLst>
          </p:cNvPr>
          <p:cNvSpPr txBox="1"/>
          <p:nvPr/>
        </p:nvSpPr>
        <p:spPr>
          <a:xfrm>
            <a:off x="5836627" y="2732908"/>
            <a:ext cx="28926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Nieuwjaarsgeschenken - </a:t>
            </a:r>
            <a:br>
              <a:rPr lang="nl-NL" dirty="0"/>
            </a:br>
            <a:r>
              <a:rPr lang="nl-NL" dirty="0"/>
              <a:t>ook de baby aan de borst</a:t>
            </a:r>
            <a:br>
              <a:rPr lang="nl-NL" dirty="0"/>
            </a:br>
            <a:r>
              <a:rPr lang="nl-NL" dirty="0"/>
              <a:t>steekt twee handjes uit.</a:t>
            </a:r>
          </a:p>
          <a:p>
            <a:endParaRPr lang="nl-NL" sz="1400" dirty="0"/>
          </a:p>
          <a:p>
            <a:r>
              <a:rPr lang="nl-NL" sz="1400" i="1" dirty="0" err="1"/>
              <a:t>Issa</a:t>
            </a:r>
            <a:endParaRPr lang="nl-NL" sz="1400" i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54C347E5-55A8-46C1-B710-3EC7A90005A5}"/>
              </a:ext>
            </a:extLst>
          </p:cNvPr>
          <p:cNvSpPr txBox="1"/>
          <p:nvPr/>
        </p:nvSpPr>
        <p:spPr>
          <a:xfrm>
            <a:off x="5838548" y="4534034"/>
            <a:ext cx="45105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 het ontwaken:</a:t>
            </a:r>
            <a:br>
              <a:rPr lang="nl-NL" dirty="0"/>
            </a:br>
            <a:r>
              <a:rPr lang="nl-NL" dirty="0"/>
              <a:t>een handvol confetti</a:t>
            </a:r>
            <a:br>
              <a:rPr lang="nl-NL" dirty="0"/>
            </a:br>
            <a:r>
              <a:rPr lang="nl-NL" dirty="0"/>
              <a:t>op het hoofdkussen</a:t>
            </a:r>
          </a:p>
          <a:p>
            <a:endParaRPr lang="nl-NL" sz="1400" i="1" dirty="0"/>
          </a:p>
          <a:p>
            <a:r>
              <a:rPr lang="nl-NL" sz="1400" i="1" dirty="0"/>
              <a:t>Luk </a:t>
            </a:r>
            <a:r>
              <a:rPr lang="nl-NL" sz="1400" i="1" dirty="0" err="1"/>
              <a:t>Gybels</a:t>
            </a:r>
            <a:endParaRPr lang="nl-NL" sz="1400" i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79604CFA-9B95-455F-A912-97556559313D}"/>
              </a:ext>
            </a:extLst>
          </p:cNvPr>
          <p:cNvSpPr txBox="1"/>
          <p:nvPr/>
        </p:nvSpPr>
        <p:spPr>
          <a:xfrm>
            <a:off x="1295402" y="4460096"/>
            <a:ext cx="30184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Alleen met haar jong</a:t>
            </a:r>
          </a:p>
          <a:p>
            <a:r>
              <a:rPr lang="nl-NL" dirty="0"/>
              <a:t>over de grote vijver:</a:t>
            </a:r>
            <a:br>
              <a:rPr lang="nl-NL" dirty="0"/>
            </a:br>
            <a:r>
              <a:rPr lang="nl-NL" dirty="0"/>
              <a:t>het waterhoentje.</a:t>
            </a:r>
          </a:p>
          <a:p>
            <a:endParaRPr lang="nl-NL" dirty="0"/>
          </a:p>
          <a:p>
            <a:r>
              <a:rPr lang="nl-NL" sz="1400" i="1" dirty="0"/>
              <a:t>Thea Witteveen 1929 – 2017</a:t>
            </a:r>
          </a:p>
        </p:txBody>
      </p:sp>
    </p:spTree>
    <p:extLst>
      <p:ext uri="{BB962C8B-B14F-4D97-AF65-F5344CB8AC3E}">
        <p14:creationId xmlns:p14="http://schemas.microsoft.com/office/powerpoint/2010/main" val="16889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651B0E-2619-469A-8A2B-6E8E3A14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5/7/5-stramien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FCE0530-D5EE-47A8-BD4D-F8E35551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945601" cy="2547728"/>
          </a:xfrm>
        </p:spPr>
        <p:txBody>
          <a:bodyPr/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Japans: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Iedere lettergreep evenveel nadruk</a:t>
            </a:r>
          </a:p>
          <a:p>
            <a:pPr lvl="1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Stilte is ook een lettergreep</a:t>
            </a: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Europese talen:</a:t>
            </a:r>
          </a:p>
          <a:p>
            <a:pPr lvl="1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5/7/5-stramien meer een richtlijn</a:t>
            </a:r>
          </a:p>
          <a:p>
            <a:pPr lvl="1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Liever korter dan langer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5DD87BE-0248-47B6-83BB-8A050913485B}"/>
              </a:ext>
            </a:extLst>
          </p:cNvPr>
          <p:cNvSpPr txBox="1"/>
          <p:nvPr/>
        </p:nvSpPr>
        <p:spPr>
          <a:xfrm>
            <a:off x="7736147" y="2815133"/>
            <a:ext cx="3160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kara</a:t>
            </a:r>
            <a:r>
              <a:rPr lang="nl-NL" dirty="0"/>
              <a:t> </a:t>
            </a:r>
            <a:r>
              <a:rPr lang="nl-NL" dirty="0" err="1"/>
              <a:t>eda</a:t>
            </a:r>
            <a:r>
              <a:rPr lang="nl-NL" dirty="0"/>
              <a:t> ni</a:t>
            </a:r>
            <a:br>
              <a:rPr lang="nl-NL" dirty="0"/>
            </a:br>
            <a:r>
              <a:rPr lang="nl-NL" dirty="0" err="1"/>
              <a:t>karasu</a:t>
            </a:r>
            <a:r>
              <a:rPr lang="nl-NL" dirty="0"/>
              <a:t> no </a:t>
            </a:r>
            <a:r>
              <a:rPr lang="nl-NL" dirty="0" err="1"/>
              <a:t>tomari</a:t>
            </a:r>
            <a:r>
              <a:rPr lang="nl-NL" dirty="0"/>
              <a:t> </a:t>
            </a:r>
            <a:r>
              <a:rPr lang="nl-NL" dirty="0" err="1"/>
              <a:t>keri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aki no </a:t>
            </a:r>
            <a:r>
              <a:rPr lang="nl-NL" dirty="0" err="1"/>
              <a:t>kure</a:t>
            </a:r>
            <a:endParaRPr lang="nl-NL" dirty="0"/>
          </a:p>
          <a:p>
            <a:endParaRPr lang="nl-NL" dirty="0"/>
          </a:p>
          <a:p>
            <a:r>
              <a:rPr lang="nl-NL" dirty="0"/>
              <a:t>Op een dorre tak</a:t>
            </a:r>
            <a:br>
              <a:rPr lang="nl-NL" dirty="0"/>
            </a:br>
            <a:r>
              <a:rPr lang="nl-NL" dirty="0"/>
              <a:t>is een kraai nog blijven zitten</a:t>
            </a:r>
            <a:br>
              <a:rPr lang="nl-NL" dirty="0"/>
            </a:br>
            <a:r>
              <a:rPr lang="nl-NL" dirty="0"/>
              <a:t>in de herfstavond.</a:t>
            </a:r>
          </a:p>
          <a:p>
            <a:endParaRPr lang="nl-NL" dirty="0"/>
          </a:p>
          <a:p>
            <a:r>
              <a:rPr lang="nl-NL" sz="1400" i="1" dirty="0" err="1"/>
              <a:t>Basho</a:t>
            </a:r>
            <a:endParaRPr lang="nl-NL" sz="1400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EA3ABE2D-BBA4-46FD-A203-C177A8446759}"/>
              </a:ext>
            </a:extLst>
          </p:cNvPr>
          <p:cNvSpPr txBox="1"/>
          <p:nvPr/>
        </p:nvSpPr>
        <p:spPr>
          <a:xfrm>
            <a:off x="5730366" y="4692570"/>
            <a:ext cx="20057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Stilte</a:t>
            </a:r>
            <a:br>
              <a:rPr lang="nl-NL" dirty="0"/>
            </a:br>
            <a:r>
              <a:rPr lang="nl-NL" dirty="0"/>
              <a:t>in het bos.</a:t>
            </a:r>
            <a:br>
              <a:rPr lang="nl-NL" dirty="0"/>
            </a:br>
            <a:r>
              <a:rPr lang="nl-NL" dirty="0"/>
              <a:t>Een regendruppel.</a:t>
            </a:r>
          </a:p>
          <a:p>
            <a:endParaRPr lang="nl-NL" dirty="0"/>
          </a:p>
          <a:p>
            <a:r>
              <a:rPr lang="nl-NL" sz="1400" i="1" dirty="0"/>
              <a:t>Frank </a:t>
            </a:r>
            <a:r>
              <a:rPr lang="nl-NL" sz="1400" i="1" dirty="0" err="1"/>
              <a:t>Vaerten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6294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83402"/>
            <a:ext cx="9601196" cy="3684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</a:rPr>
              <a:t>Stap 1: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 Ga naar buiten. Sta stil en laat omgeving</a:t>
            </a:r>
            <a:b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			binnenkomen door je zintuigen (ogen, oren,</a:t>
            </a:r>
            <a:b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			neus, huid, tong).</a:t>
            </a:r>
          </a:p>
          <a:p>
            <a:pPr marL="0" indent="0">
              <a:buNone/>
            </a:pPr>
            <a:endParaRPr lang="nl-NL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</a:rPr>
              <a:t>Stap 2: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 Schrijf één haiku op basis van jouw indrukken </a:t>
            </a:r>
            <a:b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			uit Stap 1.</a:t>
            </a:r>
          </a:p>
          <a:p>
            <a:pPr marL="0" indent="0">
              <a:buNone/>
            </a:pPr>
            <a:endParaRPr lang="nl-NL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</a:rPr>
              <a:t>Stap 3: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 Wij bespreken samen de geschreven haiku’s.</a:t>
            </a:r>
          </a:p>
        </p:txBody>
      </p:sp>
    </p:spTree>
    <p:extLst>
      <p:ext uri="{BB962C8B-B14F-4D97-AF65-F5344CB8AC3E}">
        <p14:creationId xmlns:p14="http://schemas.microsoft.com/office/powerpoint/2010/main" val="41278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Voornaam Achternaam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/>
              <a:t>…</a:t>
            </a:r>
          </a:p>
          <a:p>
            <a:pPr marL="0" indent="0" algn="ctr">
              <a:buNone/>
            </a:pPr>
            <a:r>
              <a:rPr lang="nl-NL" sz="3600" dirty="0"/>
              <a:t>…</a:t>
            </a:r>
          </a:p>
          <a:p>
            <a:pPr marL="0" indent="0" algn="ctr">
              <a:buNone/>
            </a:pPr>
            <a:r>
              <a:rPr lang="nl-NL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52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Introductie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Over de dichtvorm haiku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Haiku-regels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Opdracht Haiku schrijven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Presentatie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8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Over Workshop-leider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[naam workshopleider]: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lvl="1"/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lvl="1"/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08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Wat is een haiku?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Definitie: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Een 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haiku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 is een kort, niet-rijmend gedicht. De basis van een haiku is de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zintuiglijke ervaring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 van de dichter. Een haiku bestaat vaak uit drie regels van 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</a:rPr>
              <a:t>5, 7 en 5 lettergrepen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4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43198C-7E9F-45F4-9CAB-75736FDD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Voorbeelden haiku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7D04BA0-271A-4EEE-B438-09BD4AEBCB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2" y="2793053"/>
            <a:ext cx="3134557" cy="19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buNone/>
            </a:pPr>
            <a:r>
              <a:rPr lang="nl-NL" sz="1800" dirty="0"/>
              <a:t>De oude vijver.</a:t>
            </a:r>
            <a:br>
              <a:rPr lang="nl-NL" sz="1800" dirty="0"/>
            </a:br>
            <a:r>
              <a:rPr lang="nl-NL" sz="1800" dirty="0"/>
              <a:t>Een kikker springt van de kant.</a:t>
            </a:r>
            <a:br>
              <a:rPr lang="nl-NL" sz="1800" dirty="0"/>
            </a:br>
            <a:r>
              <a:rPr lang="nl-NL" sz="1800" dirty="0"/>
              <a:t>Geluid van water.</a:t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1400" i="1" dirty="0" err="1"/>
              <a:t>Basho</a:t>
            </a:r>
            <a:r>
              <a:rPr lang="nl-NL" sz="1400" i="1" dirty="0"/>
              <a:t>, 1644 – 1694</a:t>
            </a:r>
            <a:endParaRPr lang="nl-NL" sz="1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95A329F-8AF1-495C-ADDD-C0AC2ED70B75}"/>
              </a:ext>
            </a:extLst>
          </p:cNvPr>
          <p:cNvSpPr txBox="1"/>
          <p:nvPr/>
        </p:nvSpPr>
        <p:spPr>
          <a:xfrm>
            <a:off x="6213987" y="2793053"/>
            <a:ext cx="4395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 het water</a:t>
            </a:r>
            <a:br>
              <a:rPr lang="nl-NL" dirty="0"/>
            </a:br>
            <a:r>
              <a:rPr lang="nl-NL" dirty="0"/>
              <a:t>de zwaluw en zijn schaduw</a:t>
            </a:r>
            <a:br>
              <a:rPr lang="nl-NL" dirty="0"/>
            </a:br>
            <a:r>
              <a:rPr lang="nl-NL" dirty="0"/>
              <a:t>heel dicht bij elkaar.</a:t>
            </a:r>
          </a:p>
          <a:p>
            <a:endParaRPr lang="nl-NL" sz="1400" dirty="0"/>
          </a:p>
          <a:p>
            <a:r>
              <a:rPr lang="nl-NL" sz="1400" dirty="0"/>
              <a:t>Siem van den Nieuwendijk</a:t>
            </a:r>
          </a:p>
        </p:txBody>
      </p:sp>
    </p:spTree>
    <p:extLst>
      <p:ext uri="{BB962C8B-B14F-4D97-AF65-F5344CB8AC3E}">
        <p14:creationId xmlns:p14="http://schemas.microsoft.com/office/powerpoint/2010/main" val="24625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Korte geschiedenis haiku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7234"/>
          </a:xfrm>
        </p:spPr>
        <p:txBody>
          <a:bodyPr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Haiku is ontstaan uit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Tanka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en de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Hokku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/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Tanka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2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Oude Japanse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dichtervorm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 (&lt; 1.000)</a:t>
            </a:r>
          </a:p>
          <a:p>
            <a:pPr lvl="2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Vijf regels van: 5, 7, 5, 7 en 7 lettergrepen</a:t>
            </a:r>
          </a:p>
          <a:p>
            <a:pPr lvl="2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Natuurwaarneming in verband gebracht met een emotie of gedachte</a:t>
            </a:r>
          </a:p>
          <a:p>
            <a:pPr lvl="1"/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Hokku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2"/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Eerste strofe van 5, 7 en 5 lettergrepen als aanzet tot gezamenlijk geschreven gedicht 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renga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). Deze eerste strofe moest ook zijn te lezen als afzonderlijk gedicht.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0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Stencil" panose="040409050D0802020404" pitchFamily="82" charset="0"/>
              </a:rPr>
              <a:t>Tanka’S</a:t>
            </a:r>
            <a:endParaRPr lang="nl-NL" dirty="0">
              <a:latin typeface="Stencil" panose="040409050D0802020404" pitchFamily="8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33147" y="2532185"/>
            <a:ext cx="3192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het wilde gras</a:t>
            </a:r>
          </a:p>
          <a:p>
            <a:r>
              <a:rPr lang="nl-NL" dirty="0"/>
              <a:t>verborgen in de bergen</a:t>
            </a:r>
          </a:p>
          <a:p>
            <a:r>
              <a:rPr lang="nl-NL" dirty="0"/>
              <a:t>zo is mijn liefde;</a:t>
            </a:r>
            <a:br>
              <a:rPr lang="nl-NL" dirty="0"/>
            </a:br>
            <a:r>
              <a:rPr lang="nl-NL" dirty="0"/>
              <a:t>hoger en hoger groeit het</a:t>
            </a:r>
            <a:br>
              <a:rPr lang="nl-NL" dirty="0"/>
            </a:br>
            <a:r>
              <a:rPr lang="nl-NL" dirty="0"/>
              <a:t>niemand ter wereld weet het</a:t>
            </a:r>
          </a:p>
          <a:p>
            <a:endParaRPr lang="nl-NL" dirty="0"/>
          </a:p>
          <a:p>
            <a:r>
              <a:rPr lang="nl-NL" sz="1400" i="1" dirty="0" err="1"/>
              <a:t>Ono</a:t>
            </a:r>
            <a:r>
              <a:rPr lang="nl-NL" sz="1400" i="1" dirty="0"/>
              <a:t> no </a:t>
            </a:r>
            <a:r>
              <a:rPr lang="nl-NL" sz="1400" i="1" dirty="0" err="1"/>
              <a:t>Yoshiki</a:t>
            </a:r>
            <a:r>
              <a:rPr lang="nl-NL" sz="1400" i="1" dirty="0"/>
              <a:t>, † 902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31798" y="2532185"/>
            <a:ext cx="3702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Vanuit een bergspleet</a:t>
            </a:r>
          </a:p>
          <a:p>
            <a:r>
              <a:rPr lang="nl-NL" dirty="0"/>
              <a:t>vloeit tussen de mossen door</a:t>
            </a:r>
            <a:br>
              <a:rPr lang="nl-NL" dirty="0"/>
            </a:br>
            <a:r>
              <a:rPr lang="nl-NL" dirty="0"/>
              <a:t>wat helder water;</a:t>
            </a:r>
            <a:br>
              <a:rPr lang="nl-NL" dirty="0"/>
            </a:br>
            <a:r>
              <a:rPr lang="nl-NL" dirty="0"/>
              <a:t>even stil en ongezien</a:t>
            </a:r>
            <a:br>
              <a:rPr lang="nl-NL" dirty="0"/>
            </a:br>
            <a:r>
              <a:rPr lang="nl-NL" dirty="0"/>
              <a:t>wilde ik door de wereld gaan.</a:t>
            </a:r>
          </a:p>
          <a:p>
            <a:endParaRPr lang="nl-NL" dirty="0"/>
          </a:p>
          <a:p>
            <a:r>
              <a:rPr lang="nl-NL" sz="1400" i="1" dirty="0" err="1"/>
              <a:t>Ryokan</a:t>
            </a:r>
            <a:r>
              <a:rPr lang="nl-NL" sz="1400" i="1" dirty="0"/>
              <a:t>, 1758-1831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127021" y="2532185"/>
            <a:ext cx="3109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weer binnen zijn oevers –</a:t>
            </a:r>
          </a:p>
          <a:p>
            <a:r>
              <a:rPr lang="nl-NL" dirty="0"/>
              <a:t>kale struiken langs de stroom</a:t>
            </a:r>
          </a:p>
          <a:p>
            <a:r>
              <a:rPr lang="nl-NL" dirty="0"/>
              <a:t>oogstten zwerfvuil –</a:t>
            </a:r>
          </a:p>
          <a:p>
            <a:r>
              <a:rPr lang="nl-NL" dirty="0"/>
              <a:t>voor jou liep mijn hart over –</a:t>
            </a:r>
          </a:p>
          <a:p>
            <a:r>
              <a:rPr lang="nl-NL" dirty="0"/>
              <a:t>ontluistering al wat rest</a:t>
            </a:r>
          </a:p>
          <a:p>
            <a:endParaRPr lang="nl-NL" dirty="0"/>
          </a:p>
          <a:p>
            <a:r>
              <a:rPr lang="nl-NL" sz="1400" i="1" dirty="0"/>
              <a:t>Willy Callens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8B9AAF6-2F40-4073-8E20-58B33CCA9105}"/>
              </a:ext>
            </a:extLst>
          </p:cNvPr>
          <p:cNvSpPr txBox="1"/>
          <p:nvPr/>
        </p:nvSpPr>
        <p:spPr>
          <a:xfrm>
            <a:off x="894040" y="5875868"/>
            <a:ext cx="340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Vuursteen Winter 2016</a:t>
            </a:r>
          </a:p>
        </p:txBody>
      </p:sp>
    </p:spTree>
    <p:extLst>
      <p:ext uri="{BB962C8B-B14F-4D97-AF65-F5344CB8AC3E}">
        <p14:creationId xmlns:p14="http://schemas.microsoft.com/office/powerpoint/2010/main" val="3461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Japanse </a:t>
            </a:r>
            <a:r>
              <a:rPr lang="nl-NL" dirty="0" err="1">
                <a:latin typeface="Stencil" panose="040409050D0802020404" pitchFamily="82" charset="0"/>
              </a:rPr>
              <a:t>haiku’S</a:t>
            </a:r>
            <a:endParaRPr lang="nl-NL" dirty="0">
              <a:latin typeface="Stencil" panose="040409050D0802020404" pitchFamily="8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62808" y="2646485"/>
            <a:ext cx="3763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Was dat een bloesem</a:t>
            </a:r>
            <a:br>
              <a:rPr lang="nl-NL" dirty="0"/>
            </a:br>
            <a:r>
              <a:rPr lang="nl-NL" dirty="0"/>
              <a:t>die terugvloog naar zijn tak?</a:t>
            </a:r>
            <a:br>
              <a:rPr lang="nl-NL" dirty="0"/>
            </a:br>
            <a:r>
              <a:rPr lang="nl-NL" dirty="0"/>
              <a:t>Ach nee – een vlinder!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 err="1"/>
              <a:t>Moritake</a:t>
            </a:r>
            <a:r>
              <a:rPr lang="nl-NL" sz="1400" i="1" dirty="0"/>
              <a:t> 1472 - 1549</a:t>
            </a:r>
            <a:endParaRPr lang="nl-NL" sz="1400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843960" y="2656090"/>
            <a:ext cx="3613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De najaarswind</a:t>
            </a:r>
            <a:br>
              <a:rPr lang="nl-NL" dirty="0"/>
            </a:br>
            <a:r>
              <a:rPr lang="nl-NL" dirty="0"/>
              <a:t>draait hem om en gaat verder – </a:t>
            </a:r>
          </a:p>
          <a:p>
            <a:pPr fontAlgn="base"/>
            <a:r>
              <a:rPr lang="nl-NL" dirty="0"/>
              <a:t>de vogelverschrikker.</a:t>
            </a:r>
          </a:p>
          <a:p>
            <a:pPr fontAlgn="base"/>
            <a:endParaRPr lang="nl-NL" sz="1400" i="1" dirty="0"/>
          </a:p>
          <a:p>
            <a:pPr fontAlgn="base"/>
            <a:r>
              <a:rPr lang="nl-NL" sz="1400" i="1" dirty="0" err="1"/>
              <a:t>Buson</a:t>
            </a:r>
            <a:r>
              <a:rPr lang="nl-NL" sz="1400" i="1" dirty="0"/>
              <a:t>, 1716 – 1784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4657723" y="2646485"/>
            <a:ext cx="273104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libelle tracht</a:t>
            </a:r>
            <a:br>
              <a:rPr lang="nl-NL" dirty="0"/>
            </a:br>
            <a:r>
              <a:rPr lang="nl-NL" dirty="0"/>
              <a:t>vergeefs te blijven zitten</a:t>
            </a:r>
            <a:br>
              <a:rPr lang="nl-NL" dirty="0"/>
            </a:br>
            <a:r>
              <a:rPr lang="nl-NL" dirty="0"/>
              <a:t>op een sprietje gras.</a:t>
            </a:r>
          </a:p>
          <a:p>
            <a:pPr fontAlgn="base"/>
            <a:endParaRPr lang="nl-NL" sz="1100" i="1" dirty="0"/>
          </a:p>
          <a:p>
            <a:pPr fontAlgn="base"/>
            <a:r>
              <a:rPr lang="nl-NL" sz="1400" i="1" dirty="0" err="1"/>
              <a:t>Basho</a:t>
            </a:r>
            <a:r>
              <a:rPr lang="nl-NL" sz="1400" i="1" dirty="0"/>
              <a:t>, 1644 – 1694</a:t>
            </a:r>
          </a:p>
          <a:p>
            <a:endParaRPr lang="nl-NL" sz="1400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2810605" y="4532132"/>
            <a:ext cx="328539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Dikke huisjesslak,</a:t>
            </a:r>
            <a:br>
              <a:rPr lang="nl-NL" dirty="0"/>
            </a:br>
            <a:r>
              <a:rPr lang="nl-NL" dirty="0"/>
              <a:t>ook jij beklimt de Fuji</a:t>
            </a:r>
            <a:br>
              <a:rPr lang="nl-NL" dirty="0"/>
            </a:br>
            <a:r>
              <a:rPr lang="nl-NL" dirty="0"/>
              <a:t>– maar langzaam, langzaam.</a:t>
            </a:r>
          </a:p>
          <a:p>
            <a:endParaRPr lang="nl-NL" sz="1100" i="1" dirty="0"/>
          </a:p>
          <a:p>
            <a:r>
              <a:rPr lang="nl-NL" sz="1400" i="1" dirty="0" err="1"/>
              <a:t>Issa</a:t>
            </a:r>
            <a:r>
              <a:rPr lang="nl-NL" sz="1400" i="1" dirty="0"/>
              <a:t>, 1763 – 1828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9EF8D18A-D737-4757-A48C-834E70B804B7}"/>
              </a:ext>
            </a:extLst>
          </p:cNvPr>
          <p:cNvSpPr txBox="1"/>
          <p:nvPr/>
        </p:nvSpPr>
        <p:spPr>
          <a:xfrm>
            <a:off x="6573714" y="4532132"/>
            <a:ext cx="28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zwervende kat</a:t>
            </a:r>
            <a:br>
              <a:rPr lang="nl-NL" dirty="0"/>
            </a:br>
            <a:r>
              <a:rPr lang="nl-NL" dirty="0"/>
              <a:t>zit in de wintertuin en</a:t>
            </a:r>
            <a:br>
              <a:rPr lang="nl-NL" dirty="0"/>
            </a:br>
            <a:r>
              <a:rPr lang="nl-NL" dirty="0"/>
              <a:t>doet daar een plasje.</a:t>
            </a:r>
          </a:p>
          <a:p>
            <a:endParaRPr lang="nl-NL" sz="1400" dirty="0"/>
          </a:p>
          <a:p>
            <a:r>
              <a:rPr lang="nl-NL" sz="1400" i="1" dirty="0" err="1"/>
              <a:t>Shiki</a:t>
            </a:r>
            <a:r>
              <a:rPr lang="nl-NL" sz="1400" i="1" dirty="0"/>
              <a:t>, 1867 – 1902</a:t>
            </a:r>
          </a:p>
        </p:txBody>
      </p:sp>
    </p:spTree>
    <p:extLst>
      <p:ext uri="{BB962C8B-B14F-4D97-AF65-F5344CB8AC3E}">
        <p14:creationId xmlns:p14="http://schemas.microsoft.com/office/powerpoint/2010/main" val="37285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Stencil" panose="040409050D0802020404" pitchFamily="82" charset="0"/>
              </a:rPr>
              <a:t>Haiku in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Vóór 1854: Hendrik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Doeff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(1777-1835)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Frankrijk: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haïkaï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Nederlandse pioniers: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Slauerhoff: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hokkai’s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Jan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Gresshoff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: simili-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haïkaï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Lucebert: Japanse epigrammen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Jaren 60 en 70: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Amerikaanse tegencultuur: zen</a:t>
            </a:r>
          </a:p>
          <a:p>
            <a:pPr lvl="1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Nederlandse dichters: Jef Last, Max Croiset, K.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Freitag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J.C. van Schagen, Paula Gomes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1973: Haiku – Een jonge maan (mevr. J. van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Tooren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nl-NL" dirty="0"/>
          </a:p>
        </p:txBody>
      </p:sp>
      <p:sp>
        <p:nvSpPr>
          <p:cNvPr id="4" name="Tekstvak 3">
            <a:hlinkClick r:id="rId2"/>
            <a:extLst>
              <a:ext uri="{FF2B5EF4-FFF2-40B4-BE49-F238E27FC236}">
                <a16:creationId xmlns:a16="http://schemas.microsoft.com/office/drawing/2014/main" xmlns="" id="{33D3C7CB-D1CF-4BA9-9B1C-15270BCA04DB}"/>
              </a:ext>
            </a:extLst>
          </p:cNvPr>
          <p:cNvSpPr txBox="1"/>
          <p:nvPr/>
        </p:nvSpPr>
        <p:spPr>
          <a:xfrm>
            <a:off x="7182035" y="2529150"/>
            <a:ext cx="409260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Lees tip: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nl-NL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schooner</a:t>
            </a: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 ben jij dan de heilige </a:t>
            </a:r>
            <a:r>
              <a:rPr lang="nl-NL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Foedsji</a:t>
            </a: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  <a:b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l-NL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Slauerhoff en de eerste Nederlandse haiku</a:t>
            </a:r>
          </a:p>
          <a:p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  (Ruben van Luijk) </a:t>
            </a:r>
          </a:p>
          <a:p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  De Parelduiker, Jaargang 14 (2009), nr. 2</a:t>
            </a:r>
            <a:endParaRPr lang="nl-NL" sz="12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2017</TotalTime>
  <Words>447</Words>
  <Application>Microsoft Office PowerPoint</Application>
  <PresentationFormat>Breedbeeld</PresentationFormat>
  <Paragraphs>182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Stencil</vt:lpstr>
      <vt:lpstr>Arial</vt:lpstr>
      <vt:lpstr>Garamond</vt:lpstr>
      <vt:lpstr>Verdana</vt:lpstr>
      <vt:lpstr>Organisch</vt:lpstr>
      <vt:lpstr>Haiku schrijven</vt:lpstr>
      <vt:lpstr>Programma</vt:lpstr>
      <vt:lpstr>Over Workshop-leider</vt:lpstr>
      <vt:lpstr>Wat is een haiku?</vt:lpstr>
      <vt:lpstr>Voorbeelden haiku</vt:lpstr>
      <vt:lpstr>Korte geschiedenis haiku</vt:lpstr>
      <vt:lpstr>Tanka’S</vt:lpstr>
      <vt:lpstr>Japanse haiku’S</vt:lpstr>
      <vt:lpstr>Haiku in Nederland</vt:lpstr>
      <vt:lpstr>Haiku in Nederland</vt:lpstr>
      <vt:lpstr>NEDERLANDSE haiku’s</vt:lpstr>
      <vt:lpstr>Do’s en don’ts</vt:lpstr>
      <vt:lpstr>Zintuiglijk</vt:lpstr>
      <vt:lpstr>sfeer</vt:lpstr>
      <vt:lpstr>Wending</vt:lpstr>
      <vt:lpstr>Seizoen</vt:lpstr>
      <vt:lpstr>5/7/5-stramien</vt:lpstr>
      <vt:lpstr>Opdracht</vt:lpstr>
      <vt:lpstr>Voornaam Achternaam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Haiku</dc:title>
  <dc:creator>Robin Kerkhof</dc:creator>
  <cp:lastModifiedBy>Arie de Kluijver</cp:lastModifiedBy>
  <cp:revision>122</cp:revision>
  <dcterms:created xsi:type="dcterms:W3CDTF">2017-03-29T05:38:41Z</dcterms:created>
  <dcterms:modified xsi:type="dcterms:W3CDTF">2019-09-30T09:33:16Z</dcterms:modified>
</cp:coreProperties>
</file>